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itKqdLHnz/h++RXSNRUEwtgRa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a7f4f65b9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ca7f4f65b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98b598123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c98b598123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0515ec8c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0515ec8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515ec8c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0515ec8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0515ec8c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0515ec8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98b598123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c98b598123_0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a7f4f65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ca7f4f65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98b598123_0_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c98b598123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98b598123_0_6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c98b598123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98b598123_0_7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c98b598123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7f4f65b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ca7f4f65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a7f4f65b9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ca7f4f65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a7f4f65b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a7f4f65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98b598123_0_5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gc98b598123_0_5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gc98b598123_0_5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c98b598123_0_5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c98b598123_0_5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c98b598123_0_5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9" name="Google Shape;49;gc98b598123_0_5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98b598123_0_51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2" name="Google Shape;52;gc98b598123_0_51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c98b598123_0_5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98b598123_0_5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98b598123_0_6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c98b598123_0_6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c98b598123_0_6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c98b598123_0_6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c98b598123_0_6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98b598123_0_6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c98b598123_0_6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gc98b598123_0_6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c98b598123_0_6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c98b598123_0_6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98b598123_0_63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c98b598123_0_63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gc98b598123_0_6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c98b598123_0_6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c98b598123_0_6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98b598123_0_6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c98b598123_0_63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c98b598123_0_63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gc98b598123_0_6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c98b598123_0_6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c98b598123_0_6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98b598123_0_64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c98b598123_0_64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gc98b598123_0_64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gc98b598123_0_64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gc98b598123_0_64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c98b598123_0_64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c98b598123_0_64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c98b598123_0_6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98b598123_0_6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c98b598123_0_6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c98b598123_0_6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c98b598123_0_6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98b598123_0_6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c98b598123_0_6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c98b598123_0_6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c98b598123_0_47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7" name="Google Shape;17;gc98b598123_0_47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8" name="Google Shape;18;gc98b598123_0_4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98b598123_0_66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c98b598123_0_66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gc98b598123_0_66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gc98b598123_0_6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c98b598123_0_6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c98b598123_0_6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98b598123_0_66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c98b598123_0_66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gc98b598123_0_66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gc98b598123_0_6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c98b598123_0_6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c98b598123_0_6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98b598123_0_6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c98b598123_0_67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gc98b598123_0_6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c98b598123_0_6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c98b598123_0_6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98b598123_0_68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c98b598123_0_68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gc98b598123_0_68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c98b598123_0_68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c98b598123_0_6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c98b598123_0_48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gc98b598123_0_4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c98b598123_0_4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" name="Google Shape;24;gc98b598123_0_48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5" name="Google Shape;25;gc98b598123_0_4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98b598123_0_48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8" name="Google Shape;28;gc98b598123_0_48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gc98b598123_0_48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c98b598123_0_4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c98b598123_0_49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" name="Google Shape;33;gc98b598123_0_4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c98b598123_0_49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c98b598123_0_49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c98b598123_0_4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c98b598123_0_50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0" name="Google Shape;40;gc98b598123_0_5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98b598123_0_504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c98b598123_0_504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c98b598123_0_504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c98b598123_0_504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c98b598123_0_5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98b598123_0_47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c98b598123_0_47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c98b598123_0_4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98b598123_0_6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c98b598123_0_6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gc98b598123_0_6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gc98b598123_0_6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gc98b598123_0_6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hyperlink" Target="https://www.thelancet.com/pdfs/journals/landig/PIIS2589-7500(19)30123-2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/>
          <p:nvPr/>
        </p:nvSpPr>
        <p:spPr>
          <a:xfrm>
            <a:off x="1818000" y="1092000"/>
            <a:ext cx="8556000" cy="4674000"/>
          </a:xfrm>
          <a:prstGeom prst="rect">
            <a:avLst/>
          </a:prstGeom>
          <a:solidFill>
            <a:srgbClr val="7030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2048350" y="1235525"/>
            <a:ext cx="79434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COVID-19 DETECTION IN CHEST X-RAYS</a:t>
            </a:r>
            <a:endParaRPr b="0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(Olugbenga Abdulai, Kinjal Kachi, Sujay Puvvadi)</a:t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4375" y="3205938"/>
            <a:ext cx="2323225" cy="12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a7f4f65b9_0_145"/>
          <p:cNvSpPr txBox="1"/>
          <p:nvPr>
            <p:ph type="title"/>
          </p:nvPr>
        </p:nvSpPr>
        <p:spPr>
          <a:xfrm>
            <a:off x="207125" y="193300"/>
            <a:ext cx="32166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The network</a:t>
            </a:r>
            <a:endParaRPr/>
          </a:p>
        </p:txBody>
      </p:sp>
      <p:sp>
        <p:nvSpPr>
          <p:cNvPr id="272" name="Google Shape;272;gca7f4f65b9_0_145"/>
          <p:cNvSpPr txBox="1"/>
          <p:nvPr/>
        </p:nvSpPr>
        <p:spPr>
          <a:xfrm>
            <a:off x="322500" y="772963"/>
            <a:ext cx="65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Intermediate feature maps - Pneumonia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gca7f4f65b9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1762" y="1328650"/>
            <a:ext cx="8252426" cy="15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ca7f4f65b9_0_145"/>
          <p:cNvSpPr txBox="1"/>
          <p:nvPr/>
        </p:nvSpPr>
        <p:spPr>
          <a:xfrm>
            <a:off x="252550" y="1686950"/>
            <a:ext cx="177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Convolutional Layer 1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ca7f4f65b9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675" y="2891062"/>
            <a:ext cx="8180601" cy="12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ca7f4f65b9_0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4450" y="4222150"/>
            <a:ext cx="7270012" cy="12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ca7f4f65b9_0_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0250" y="5507850"/>
            <a:ext cx="8095447" cy="12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a7f4f65b9_0_145"/>
          <p:cNvSpPr txBox="1"/>
          <p:nvPr/>
        </p:nvSpPr>
        <p:spPr>
          <a:xfrm>
            <a:off x="252550" y="3102950"/>
            <a:ext cx="177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Convolutional Layer 90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a7f4f65b9_0_145"/>
          <p:cNvSpPr txBox="1"/>
          <p:nvPr/>
        </p:nvSpPr>
        <p:spPr>
          <a:xfrm>
            <a:off x="252550" y="4434050"/>
            <a:ext cx="177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Convolutional Layer 153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ca7f4f65b9_0_145"/>
          <p:cNvSpPr txBox="1"/>
          <p:nvPr/>
        </p:nvSpPr>
        <p:spPr>
          <a:xfrm>
            <a:off x="252550" y="5550400"/>
            <a:ext cx="177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Convolutional Layer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ca7f4f65b9_0_1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98b598123_0_780"/>
          <p:cNvSpPr txBox="1"/>
          <p:nvPr/>
        </p:nvSpPr>
        <p:spPr>
          <a:xfrm>
            <a:off x="298175" y="1174050"/>
            <a:ext cx="112560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website is a three-page static website. We have used Flask to serve static files because it is a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great choice for building web applications in a modular way using Python.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deploy our final model as a web application, we used Flask alongside web design tools like HTML and CSS. It has features such as scroll-up, scroll-down, and anchoring.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the application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model_deployment.py in your terminal.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website will be up and running on the server http://127.0.0.1:5000/.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three page website looks as below.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c98b598123_0_780"/>
          <p:cNvSpPr txBox="1"/>
          <p:nvPr>
            <p:ph type="title"/>
          </p:nvPr>
        </p:nvSpPr>
        <p:spPr>
          <a:xfrm>
            <a:off x="207125" y="193300"/>
            <a:ext cx="33129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Final</a:t>
            </a:r>
            <a:r>
              <a:rPr lang="en-US">
                <a:solidFill>
                  <a:schemeClr val="lt1"/>
                </a:solidFill>
              </a:rPr>
              <a:t> Product</a:t>
            </a:r>
            <a:endParaRPr/>
          </a:p>
        </p:txBody>
      </p:sp>
      <p:sp>
        <p:nvSpPr>
          <p:cNvPr id="288" name="Google Shape;288;gc98b598123_0_7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d0515ec8c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0" y="1038050"/>
            <a:ext cx="10063374" cy="56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d0515ec8ce_0_4"/>
          <p:cNvSpPr txBox="1"/>
          <p:nvPr>
            <p:ph type="title"/>
          </p:nvPr>
        </p:nvSpPr>
        <p:spPr>
          <a:xfrm>
            <a:off x="207125" y="193300"/>
            <a:ext cx="28701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Home page</a:t>
            </a:r>
            <a:endParaRPr/>
          </a:p>
        </p:txBody>
      </p:sp>
      <p:sp>
        <p:nvSpPr>
          <p:cNvPr id="295" name="Google Shape;295;gd0515ec8ce_0_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d0515ec8c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25" y="1019800"/>
            <a:ext cx="10097325" cy="5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d0515ec8ce_0_12"/>
          <p:cNvSpPr txBox="1"/>
          <p:nvPr>
            <p:ph type="title"/>
          </p:nvPr>
        </p:nvSpPr>
        <p:spPr>
          <a:xfrm>
            <a:off x="207125" y="193300"/>
            <a:ext cx="34719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About Section</a:t>
            </a:r>
            <a:endParaRPr/>
          </a:p>
        </p:txBody>
      </p:sp>
      <p:sp>
        <p:nvSpPr>
          <p:cNvPr id="302" name="Google Shape;302;gd0515ec8ce_0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d0515ec8ce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450" y="1075700"/>
            <a:ext cx="9910975" cy="55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d0515ec8ce_0_22"/>
          <p:cNvSpPr txBox="1"/>
          <p:nvPr>
            <p:ph type="title"/>
          </p:nvPr>
        </p:nvSpPr>
        <p:spPr>
          <a:xfrm>
            <a:off x="207125" y="193300"/>
            <a:ext cx="24159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Classifier</a:t>
            </a:r>
            <a:endParaRPr/>
          </a:p>
        </p:txBody>
      </p:sp>
      <p:sp>
        <p:nvSpPr>
          <p:cNvPr id="309" name="Google Shape;309;gd0515ec8ce_0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98b598123_0_607"/>
          <p:cNvSpPr txBox="1"/>
          <p:nvPr>
            <p:ph type="title"/>
          </p:nvPr>
        </p:nvSpPr>
        <p:spPr>
          <a:xfrm>
            <a:off x="207125" y="193300"/>
            <a:ext cx="31062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Background</a:t>
            </a:r>
            <a:endParaRPr/>
          </a:p>
        </p:txBody>
      </p:sp>
      <p:sp>
        <p:nvSpPr>
          <p:cNvPr id="144" name="Google Shape;144;gc98b598123_0_607"/>
          <p:cNvSpPr txBox="1"/>
          <p:nvPr/>
        </p:nvSpPr>
        <p:spPr>
          <a:xfrm>
            <a:off x="488400" y="1068050"/>
            <a:ext cx="49563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Radiological images continue to grow at a significant rate compared to the number of trained radiologists available.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estimated, that in some cases, an average radiologist must interpret one image every 3–4 seconds in an 8-hour workday to meet workload demands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AI-driven radiological image analysis has the potential to increase efficiency &amp; reduce errors by providing trained radiologists with, in many cases, superior detection capabilities.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c98b598123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375" y="1068050"/>
            <a:ext cx="4813512" cy="3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c98b598123_0_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2625" y="4271100"/>
            <a:ext cx="2421925" cy="24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c98b598123_0_6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a7f4f65b9_0_0"/>
          <p:cNvSpPr txBox="1"/>
          <p:nvPr>
            <p:ph type="title"/>
          </p:nvPr>
        </p:nvSpPr>
        <p:spPr>
          <a:xfrm>
            <a:off x="207125" y="193300"/>
            <a:ext cx="13032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Goal</a:t>
            </a:r>
            <a:endParaRPr/>
          </a:p>
        </p:txBody>
      </p:sp>
      <p:sp>
        <p:nvSpPr>
          <p:cNvPr id="153" name="Google Shape;153;gca7f4f65b9_0_0"/>
          <p:cNvSpPr txBox="1"/>
          <p:nvPr/>
        </p:nvSpPr>
        <p:spPr>
          <a:xfrm>
            <a:off x="488400" y="1068050"/>
            <a:ext cx="4680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goal that deep learning aims to achieve in radiologic image analysis is two-fold; time savings and accuracy in disease detection.</a:t>
            </a:r>
            <a:endParaRPr b="0" i="1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ca7f4f65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6898" y="754300"/>
            <a:ext cx="3383700" cy="203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ca7f4f65b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9775" y="817075"/>
            <a:ext cx="2030224" cy="20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ca7f4f65b9_0_0"/>
          <p:cNvSpPr txBox="1"/>
          <p:nvPr/>
        </p:nvSpPr>
        <p:spPr>
          <a:xfrm>
            <a:off x="488400" y="3130675"/>
            <a:ext cx="106452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i="1"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 comparison of deep learning performance against health-care professionals in detecting diseases from medical imaging: a system</a:t>
            </a:r>
            <a:endParaRPr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coronavirus disease (COVID-19) i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a respiratory illness that affects the lungs of patients and causes difficulty breathing amongst other symptoms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 COVID-19 detection in chest X-ray data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ca7f4f65b9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c98b598123_0_700"/>
          <p:cNvGrpSpPr/>
          <p:nvPr/>
        </p:nvGrpSpPr>
        <p:grpSpPr>
          <a:xfrm>
            <a:off x="582718" y="2725286"/>
            <a:ext cx="11026545" cy="2312973"/>
            <a:chOff x="906025" y="3143250"/>
            <a:chExt cx="10745025" cy="2070145"/>
          </a:xfrm>
        </p:grpSpPr>
        <p:cxnSp>
          <p:nvCxnSpPr>
            <p:cNvPr id="163" name="Google Shape;163;gc98b598123_0_700"/>
            <p:cNvCxnSpPr/>
            <p:nvPr/>
          </p:nvCxnSpPr>
          <p:spPr>
            <a:xfrm flipH="1" rot="10800000">
              <a:off x="2701585" y="4285585"/>
              <a:ext cx="739800" cy="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64" name="Google Shape;164;gc98b598123_0_700"/>
            <p:cNvGrpSpPr/>
            <p:nvPr/>
          </p:nvGrpSpPr>
          <p:grpSpPr>
            <a:xfrm>
              <a:off x="906025" y="3143250"/>
              <a:ext cx="10745025" cy="2070145"/>
              <a:chOff x="906025" y="3143250"/>
              <a:chExt cx="10745025" cy="2070145"/>
            </a:xfrm>
          </p:grpSpPr>
          <p:grpSp>
            <p:nvGrpSpPr>
              <p:cNvPr id="165" name="Google Shape;165;gc98b598123_0_700"/>
              <p:cNvGrpSpPr/>
              <p:nvPr/>
            </p:nvGrpSpPr>
            <p:grpSpPr>
              <a:xfrm>
                <a:off x="906025" y="3143250"/>
                <a:ext cx="8039075" cy="2070145"/>
                <a:chOff x="1369850" y="3174100"/>
                <a:chExt cx="8039075" cy="2070145"/>
              </a:xfrm>
            </p:grpSpPr>
            <p:pic>
              <p:nvPicPr>
                <p:cNvPr id="166" name="Google Shape;166;gc98b598123_0_70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369850" y="3174100"/>
                  <a:ext cx="1689473" cy="2070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7" name="Google Shape;167;gc98b598123_0_70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989200" y="3247150"/>
                  <a:ext cx="5419725" cy="1924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8" name="Google Shape;168;gc98b598123_0_700"/>
              <p:cNvGrpSpPr/>
              <p:nvPr/>
            </p:nvGrpSpPr>
            <p:grpSpPr>
              <a:xfrm>
                <a:off x="9210400" y="3711863"/>
                <a:ext cx="684750" cy="1148325"/>
                <a:chOff x="9773625" y="3667250"/>
                <a:chExt cx="684750" cy="1148325"/>
              </a:xfrm>
            </p:grpSpPr>
            <p:cxnSp>
              <p:nvCxnSpPr>
                <p:cNvPr id="169" name="Google Shape;169;gc98b598123_0_700"/>
                <p:cNvCxnSpPr/>
                <p:nvPr/>
              </p:nvCxnSpPr>
              <p:spPr>
                <a:xfrm flipH="1" rot="10800000">
                  <a:off x="9817825" y="3667250"/>
                  <a:ext cx="486000" cy="452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0" name="Google Shape;170;gc98b598123_0_700"/>
                <p:cNvCxnSpPr/>
                <p:nvPr/>
              </p:nvCxnSpPr>
              <p:spPr>
                <a:xfrm flipH="1" rot="10800000">
                  <a:off x="9806775" y="4274425"/>
                  <a:ext cx="651600" cy="22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1" name="Google Shape;171;gc98b598123_0_700"/>
                <p:cNvCxnSpPr/>
                <p:nvPr/>
              </p:nvCxnSpPr>
              <p:spPr>
                <a:xfrm>
                  <a:off x="9773625" y="4484375"/>
                  <a:ext cx="607500" cy="33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172" name="Google Shape;172;gc98b598123_0_700"/>
              <p:cNvSpPr txBox="1"/>
              <p:nvPr/>
            </p:nvSpPr>
            <p:spPr>
              <a:xfrm>
                <a:off x="9895150" y="3578025"/>
                <a:ext cx="993900" cy="3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COVID ?</a:t>
                </a:r>
                <a:endParaRPr b="1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gc98b598123_0_700"/>
              <p:cNvSpPr txBox="1"/>
              <p:nvPr/>
            </p:nvSpPr>
            <p:spPr>
              <a:xfrm>
                <a:off x="9895150" y="4085950"/>
                <a:ext cx="1755900" cy="3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Viral Pneumonia ?</a:t>
                </a:r>
                <a:endParaRPr b="1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gc98b598123_0_700"/>
              <p:cNvSpPr txBox="1"/>
              <p:nvPr/>
            </p:nvSpPr>
            <p:spPr>
              <a:xfrm>
                <a:off x="9895150" y="4593875"/>
                <a:ext cx="993900" cy="3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Normal ?</a:t>
                </a:r>
                <a:endParaRPr b="1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" name="Google Shape;175;gc98b598123_0_700"/>
          <p:cNvSpPr txBox="1"/>
          <p:nvPr>
            <p:ph type="title"/>
          </p:nvPr>
        </p:nvSpPr>
        <p:spPr>
          <a:xfrm>
            <a:off x="207125" y="193300"/>
            <a:ext cx="21675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Solution</a:t>
            </a:r>
            <a:endParaRPr/>
          </a:p>
        </p:txBody>
      </p:sp>
      <p:sp>
        <p:nvSpPr>
          <p:cNvPr id="176" name="Google Shape;176;gc98b598123_0_700"/>
          <p:cNvSpPr txBox="1"/>
          <p:nvPr/>
        </p:nvSpPr>
        <p:spPr>
          <a:xfrm>
            <a:off x="452800" y="1004950"/>
            <a:ext cx="1087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 with deep learning to assist disease detection and research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extensions to similar domain problems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c98b598123_0_7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98b598123_0_697"/>
          <p:cNvSpPr txBox="1"/>
          <p:nvPr>
            <p:ph type="title"/>
          </p:nvPr>
        </p:nvSpPr>
        <p:spPr>
          <a:xfrm>
            <a:off x="207125" y="193300"/>
            <a:ext cx="21564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Dataset</a:t>
            </a:r>
            <a:endParaRPr/>
          </a:p>
        </p:txBody>
      </p:sp>
      <p:pic>
        <p:nvPicPr>
          <p:cNvPr id="183" name="Google Shape;183;gc98b598123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6900" y="1231227"/>
            <a:ext cx="6234126" cy="4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c98b598123_0_697"/>
          <p:cNvSpPr txBox="1"/>
          <p:nvPr/>
        </p:nvSpPr>
        <p:spPr>
          <a:xfrm>
            <a:off x="311700" y="1231225"/>
            <a:ext cx="4956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dataset was sourced from Kaggle datasets but originally compiled by a team of researchers and medical doctors in Asia.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consists of chest x-ray images each belonging to one of 3 classes - COVID, normal, and viral Pneumonia.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 images from dataset displayed on the right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c98b598123_0_6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98b598123_0_703"/>
          <p:cNvSpPr txBox="1"/>
          <p:nvPr>
            <p:ph type="title"/>
          </p:nvPr>
        </p:nvSpPr>
        <p:spPr>
          <a:xfrm>
            <a:off x="207125" y="193300"/>
            <a:ext cx="2994900" cy="631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Project flow</a:t>
            </a:r>
            <a:endParaRPr/>
          </a:p>
        </p:txBody>
      </p:sp>
      <p:grpSp>
        <p:nvGrpSpPr>
          <p:cNvPr id="191" name="Google Shape;191;gc98b598123_0_703"/>
          <p:cNvGrpSpPr/>
          <p:nvPr/>
        </p:nvGrpSpPr>
        <p:grpSpPr>
          <a:xfrm>
            <a:off x="2260725" y="1792775"/>
            <a:ext cx="7670550" cy="3113525"/>
            <a:chOff x="2104125" y="1745600"/>
            <a:chExt cx="7670550" cy="3113525"/>
          </a:xfrm>
        </p:grpSpPr>
        <p:grpSp>
          <p:nvGrpSpPr>
            <p:cNvPr id="192" name="Google Shape;192;gc98b598123_0_703"/>
            <p:cNvGrpSpPr/>
            <p:nvPr/>
          </p:nvGrpSpPr>
          <p:grpSpPr>
            <a:xfrm>
              <a:off x="2104125" y="1745600"/>
              <a:ext cx="7670550" cy="3113525"/>
              <a:chOff x="883625" y="1579950"/>
              <a:chExt cx="7670550" cy="3113525"/>
            </a:xfrm>
          </p:grpSpPr>
          <p:sp>
            <p:nvSpPr>
              <p:cNvPr id="193" name="Google Shape;193;gc98b598123_0_703"/>
              <p:cNvSpPr/>
              <p:nvPr/>
            </p:nvSpPr>
            <p:spPr>
              <a:xfrm>
                <a:off x="6598925" y="1579950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gc98b598123_0_703"/>
              <p:cNvSpPr/>
              <p:nvPr/>
            </p:nvSpPr>
            <p:spPr>
              <a:xfrm>
                <a:off x="883625" y="1579950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gc98b598123_0_703"/>
              <p:cNvSpPr txBox="1"/>
              <p:nvPr/>
            </p:nvSpPr>
            <p:spPr>
              <a:xfrm>
                <a:off x="1081325" y="1646700"/>
                <a:ext cx="14136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Exploratory data analysis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6" name="Google Shape;196;gc98b598123_0_703"/>
              <p:cNvCxnSpPr/>
              <p:nvPr/>
            </p:nvCxnSpPr>
            <p:spPr>
              <a:xfrm>
                <a:off x="2897750" y="2016150"/>
                <a:ext cx="684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97" name="Google Shape;197;gc98b598123_0_703"/>
              <p:cNvSpPr/>
              <p:nvPr/>
            </p:nvSpPr>
            <p:spPr>
              <a:xfrm>
                <a:off x="3741275" y="1579950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c98b598123_0_703"/>
              <p:cNvSpPr txBox="1"/>
              <p:nvPr/>
            </p:nvSpPr>
            <p:spPr>
              <a:xfrm>
                <a:off x="3863250" y="1646700"/>
                <a:ext cx="15651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 preprocessing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9" name="Google Shape;199;gc98b598123_0_703"/>
              <p:cNvCxnSpPr/>
              <p:nvPr/>
            </p:nvCxnSpPr>
            <p:spPr>
              <a:xfrm>
                <a:off x="5755400" y="2016150"/>
                <a:ext cx="684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00" name="Google Shape;200;gc98b598123_0_703"/>
              <p:cNvSpPr txBox="1"/>
              <p:nvPr/>
            </p:nvSpPr>
            <p:spPr>
              <a:xfrm>
                <a:off x="6796675" y="1646700"/>
                <a:ext cx="14136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Base model build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gc98b598123_0_703"/>
              <p:cNvSpPr/>
              <p:nvPr/>
            </p:nvSpPr>
            <p:spPr>
              <a:xfrm>
                <a:off x="6621975" y="3821075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c98b598123_0_703"/>
              <p:cNvSpPr txBox="1"/>
              <p:nvPr/>
            </p:nvSpPr>
            <p:spPr>
              <a:xfrm>
                <a:off x="6498875" y="3869975"/>
                <a:ext cx="2055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selection and refinement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3" name="Google Shape;203;gc98b598123_0_703"/>
              <p:cNvCxnSpPr/>
              <p:nvPr/>
            </p:nvCxnSpPr>
            <p:spPr>
              <a:xfrm rot="10678737">
                <a:off x="5867000" y="4112981"/>
                <a:ext cx="629492" cy="2220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04" name="Google Shape;204;gc98b598123_0_703"/>
              <p:cNvSpPr/>
              <p:nvPr/>
            </p:nvSpPr>
            <p:spPr>
              <a:xfrm>
                <a:off x="3691250" y="3803225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gc98b598123_0_703"/>
              <p:cNvSpPr txBox="1"/>
              <p:nvPr/>
            </p:nvSpPr>
            <p:spPr>
              <a:xfrm>
                <a:off x="3836300" y="3869975"/>
                <a:ext cx="15651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deployment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6" name="Google Shape;206;gc98b598123_0_703"/>
              <p:cNvCxnSpPr/>
              <p:nvPr/>
            </p:nvCxnSpPr>
            <p:spPr>
              <a:xfrm rot="10678737">
                <a:off x="2925300" y="4112981"/>
                <a:ext cx="629492" cy="22208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07" name="Google Shape;207;gc98b598123_0_703"/>
              <p:cNvSpPr/>
              <p:nvPr/>
            </p:nvSpPr>
            <p:spPr>
              <a:xfrm>
                <a:off x="933650" y="3803225"/>
                <a:ext cx="1855200" cy="8724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c98b598123_0_703"/>
              <p:cNvSpPr txBox="1"/>
              <p:nvPr/>
            </p:nvSpPr>
            <p:spPr>
              <a:xfrm>
                <a:off x="1078700" y="4008575"/>
                <a:ext cx="1565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Reporting</a:t>
                </a:r>
                <a:endParaRPr b="1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9" name="Google Shape;209;gc98b598123_0_703"/>
            <p:cNvCxnSpPr/>
            <p:nvPr/>
          </p:nvCxnSpPr>
          <p:spPr>
            <a:xfrm>
              <a:off x="8747025" y="2894125"/>
              <a:ext cx="0" cy="67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10" name="Google Shape;210;gc98b598123_0_703"/>
          <p:cNvSpPr txBox="1"/>
          <p:nvPr/>
        </p:nvSpPr>
        <p:spPr>
          <a:xfrm>
            <a:off x="9417350" y="2949350"/>
            <a:ext cx="146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~99%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c98b598123_0_7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a7f4f65b9_0_42"/>
          <p:cNvSpPr txBox="1"/>
          <p:nvPr>
            <p:ph type="title"/>
          </p:nvPr>
        </p:nvSpPr>
        <p:spPr>
          <a:xfrm>
            <a:off x="207125" y="193300"/>
            <a:ext cx="1870800" cy="631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Results</a:t>
            </a:r>
            <a:endParaRPr/>
          </a:p>
        </p:txBody>
      </p:sp>
      <p:sp>
        <p:nvSpPr>
          <p:cNvPr id="217" name="Google Shape;217;gca7f4f65b9_0_42"/>
          <p:cNvSpPr/>
          <p:nvPr/>
        </p:nvSpPr>
        <p:spPr>
          <a:xfrm>
            <a:off x="197925" y="3062025"/>
            <a:ext cx="11813100" cy="1748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ca7f4f65b9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8600" y="4874825"/>
            <a:ext cx="4210145" cy="15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ca7f4f65b9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7625" y="3143575"/>
            <a:ext cx="4752100" cy="16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ca7f4f65b9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9850" y="1155875"/>
            <a:ext cx="4405774" cy="17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ca7f4f65b9_0_42"/>
          <p:cNvSpPr/>
          <p:nvPr/>
        </p:nvSpPr>
        <p:spPr>
          <a:xfrm>
            <a:off x="5144750" y="1780375"/>
            <a:ext cx="1433400" cy="420000"/>
          </a:xfrm>
          <a:prstGeom prst="chevron">
            <a:avLst>
              <a:gd fmla="val 50000" name="adj"/>
            </a:avLst>
          </a:prstGeom>
          <a:solidFill>
            <a:srgbClr val="7030A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a7f4f65b9_0_42"/>
          <p:cNvSpPr/>
          <p:nvPr/>
        </p:nvSpPr>
        <p:spPr>
          <a:xfrm>
            <a:off x="5144750" y="5362025"/>
            <a:ext cx="1433400" cy="420000"/>
          </a:xfrm>
          <a:prstGeom prst="chevron">
            <a:avLst>
              <a:gd fmla="val 50000" name="adj"/>
            </a:avLst>
          </a:prstGeom>
          <a:solidFill>
            <a:srgbClr val="7030A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ca7f4f65b9_0_42"/>
          <p:cNvSpPr/>
          <p:nvPr/>
        </p:nvSpPr>
        <p:spPr>
          <a:xfrm>
            <a:off x="5144750" y="3571188"/>
            <a:ext cx="1433400" cy="420000"/>
          </a:xfrm>
          <a:prstGeom prst="chevron">
            <a:avLst>
              <a:gd fmla="val 50000" name="adj"/>
            </a:avLst>
          </a:prstGeom>
          <a:solidFill>
            <a:srgbClr val="7030A0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ca7f4f65b9_0_42"/>
          <p:cNvSpPr/>
          <p:nvPr/>
        </p:nvSpPr>
        <p:spPr>
          <a:xfrm>
            <a:off x="1137050" y="1619700"/>
            <a:ext cx="1433400" cy="877800"/>
          </a:xfrm>
          <a:prstGeom prst="cube">
            <a:avLst>
              <a:gd fmla="val 25000" name="adj"/>
            </a:avLst>
          </a:prstGeom>
          <a:solidFill>
            <a:srgbClr val="66666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ca7f4f65b9_0_42"/>
          <p:cNvSpPr/>
          <p:nvPr/>
        </p:nvSpPr>
        <p:spPr>
          <a:xfrm>
            <a:off x="1001100" y="4938400"/>
            <a:ext cx="2100600" cy="1267200"/>
          </a:xfrm>
          <a:prstGeom prst="cube">
            <a:avLst>
              <a:gd fmla="val 25000" name="adj"/>
            </a:avLst>
          </a:prstGeom>
          <a:solidFill>
            <a:srgbClr val="66666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ca7f4f65b9_0_42"/>
          <p:cNvSpPr/>
          <p:nvPr/>
        </p:nvSpPr>
        <p:spPr>
          <a:xfrm>
            <a:off x="1001100" y="3184225"/>
            <a:ext cx="2100600" cy="1267200"/>
          </a:xfrm>
          <a:prstGeom prst="cube">
            <a:avLst>
              <a:gd fmla="val 25000" name="adj"/>
            </a:avLst>
          </a:prstGeom>
          <a:solidFill>
            <a:srgbClr val="66666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ca7f4f65b9_0_42"/>
          <p:cNvSpPr txBox="1"/>
          <p:nvPr/>
        </p:nvSpPr>
        <p:spPr>
          <a:xfrm>
            <a:off x="1081400" y="1907763"/>
            <a:ext cx="15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model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ca7f4f65b9_0_42"/>
          <p:cNvSpPr txBox="1"/>
          <p:nvPr/>
        </p:nvSpPr>
        <p:spPr>
          <a:xfrm>
            <a:off x="1279050" y="3705038"/>
            <a:ext cx="154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Xception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ca7f4f65b9_0_42"/>
          <p:cNvSpPr txBox="1"/>
          <p:nvPr/>
        </p:nvSpPr>
        <p:spPr>
          <a:xfrm>
            <a:off x="1001100" y="5405200"/>
            <a:ext cx="182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Inception-ResNet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ca7f4f65b9_0_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a7f4f65b9_0_46"/>
          <p:cNvSpPr/>
          <p:nvPr/>
        </p:nvSpPr>
        <p:spPr>
          <a:xfrm>
            <a:off x="7502938" y="5379497"/>
            <a:ext cx="1709400" cy="1109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ca7f4f65b9_0_46"/>
          <p:cNvSpPr txBox="1"/>
          <p:nvPr>
            <p:ph type="title"/>
          </p:nvPr>
        </p:nvSpPr>
        <p:spPr>
          <a:xfrm>
            <a:off x="207125" y="193300"/>
            <a:ext cx="32166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The network</a:t>
            </a:r>
            <a:endParaRPr/>
          </a:p>
        </p:txBody>
      </p:sp>
      <p:sp>
        <p:nvSpPr>
          <p:cNvPr id="237" name="Google Shape;237;gca7f4f65b9_0_46"/>
          <p:cNvSpPr/>
          <p:nvPr/>
        </p:nvSpPr>
        <p:spPr>
          <a:xfrm>
            <a:off x="2125550" y="4140325"/>
            <a:ext cx="2978700" cy="1631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ca7f4f65b9_0_46"/>
          <p:cNvSpPr txBox="1"/>
          <p:nvPr/>
        </p:nvSpPr>
        <p:spPr>
          <a:xfrm>
            <a:off x="2187350" y="4247875"/>
            <a:ext cx="285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happening under the hood of the convolutional neural network?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ca7f4f65b9_0_46"/>
          <p:cNvSpPr/>
          <p:nvPr/>
        </p:nvSpPr>
        <p:spPr>
          <a:xfrm>
            <a:off x="7457550" y="3513122"/>
            <a:ext cx="1709400" cy="1109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gca7f4f65b9_0_46"/>
          <p:cNvGrpSpPr/>
          <p:nvPr/>
        </p:nvGrpSpPr>
        <p:grpSpPr>
          <a:xfrm>
            <a:off x="2561060" y="1141200"/>
            <a:ext cx="7069876" cy="2175350"/>
            <a:chOff x="2561060" y="1141200"/>
            <a:chExt cx="7069876" cy="2175350"/>
          </a:xfrm>
        </p:grpSpPr>
        <p:pic>
          <p:nvPicPr>
            <p:cNvPr id="241" name="Google Shape;241;gca7f4f65b9_0_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61060" y="1141200"/>
              <a:ext cx="7069876" cy="217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gca7f4f65b9_0_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08450" y="1797900"/>
              <a:ext cx="1147950" cy="11479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3" name="Google Shape;243;gca7f4f65b9_0_46"/>
          <p:cNvCxnSpPr/>
          <p:nvPr/>
        </p:nvCxnSpPr>
        <p:spPr>
          <a:xfrm flipH="1" rot="10800000">
            <a:off x="5486600" y="4016625"/>
            <a:ext cx="1445700" cy="7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gca7f4f65b9_0_46"/>
          <p:cNvCxnSpPr/>
          <p:nvPr/>
        </p:nvCxnSpPr>
        <p:spPr>
          <a:xfrm>
            <a:off x="5486600" y="5470600"/>
            <a:ext cx="1470600" cy="63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gca7f4f65b9_0_46"/>
          <p:cNvSpPr txBox="1"/>
          <p:nvPr/>
        </p:nvSpPr>
        <p:spPr>
          <a:xfrm>
            <a:off x="7696575" y="3821363"/>
            <a:ext cx="138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GradCAM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ca7f4f65b9_0_46"/>
          <p:cNvSpPr txBox="1"/>
          <p:nvPr/>
        </p:nvSpPr>
        <p:spPr>
          <a:xfrm>
            <a:off x="7614213" y="5533850"/>
            <a:ext cx="165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Intermediate feature maps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ca7f4f65b9_0_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a7f4f65b9_0_50"/>
          <p:cNvSpPr txBox="1"/>
          <p:nvPr>
            <p:ph type="title"/>
          </p:nvPr>
        </p:nvSpPr>
        <p:spPr>
          <a:xfrm>
            <a:off x="207125" y="193300"/>
            <a:ext cx="3216600" cy="561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The network</a:t>
            </a:r>
            <a:endParaRPr/>
          </a:p>
        </p:txBody>
      </p:sp>
      <p:sp>
        <p:nvSpPr>
          <p:cNvPr id="253" name="Google Shape;253;gca7f4f65b9_0_50"/>
          <p:cNvSpPr txBox="1"/>
          <p:nvPr/>
        </p:nvSpPr>
        <p:spPr>
          <a:xfrm>
            <a:off x="333850" y="964625"/>
            <a:ext cx="296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GradCAM Output 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ca7f4f65b9_0_50"/>
          <p:cNvSpPr txBox="1"/>
          <p:nvPr/>
        </p:nvSpPr>
        <p:spPr>
          <a:xfrm>
            <a:off x="143075" y="2276175"/>
            <a:ext cx="20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Images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ca7f4f65b9_0_50"/>
          <p:cNvSpPr txBox="1"/>
          <p:nvPr/>
        </p:nvSpPr>
        <p:spPr>
          <a:xfrm>
            <a:off x="143075" y="3712038"/>
            <a:ext cx="205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Pneumonia Images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ca7f4f65b9_0_50"/>
          <p:cNvSpPr txBox="1"/>
          <p:nvPr/>
        </p:nvSpPr>
        <p:spPr>
          <a:xfrm>
            <a:off x="143075" y="5560750"/>
            <a:ext cx="17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 Images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gca7f4f65b9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800" y="1849250"/>
            <a:ext cx="2961526" cy="15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ca7f4f65b9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950" y="1872088"/>
            <a:ext cx="2920225" cy="147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ca7f4f65b9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6275" y="1867663"/>
            <a:ext cx="2920226" cy="148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ca7f4f65b9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8450" y="3482775"/>
            <a:ext cx="2920224" cy="14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ca7f4f65b9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3237" y="3480264"/>
            <a:ext cx="2955650" cy="141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ca7f4f65b9_0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8075" y="3438913"/>
            <a:ext cx="2920225" cy="147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ca7f4f65b9_0_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5975" y="5007207"/>
            <a:ext cx="2920225" cy="147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ca7f4f65b9_0_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14363" y="5029700"/>
            <a:ext cx="2961526" cy="14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ca7f4f65b9_0_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68075" y="5047831"/>
            <a:ext cx="2920225" cy="145347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ca7f4f65b9_0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0x010100B83A03BBA59FA945A2D6505FE02019F8</vt:lpwstr>
  </property>
</Properties>
</file>